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62"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04" autoAdjust="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085C8-1737-4257-930E-01A24E746376}"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E11754-1A80-4B1D-92AA-77373A927C55}" type="slidenum">
              <a:rPr lang="en-US" smtClean="0"/>
              <a:t>‹#›</a:t>
            </a:fld>
            <a:endParaRPr lang="en-US"/>
          </a:p>
        </p:txBody>
      </p:sp>
    </p:spTree>
    <p:extLst>
      <p:ext uri="{BB962C8B-B14F-4D97-AF65-F5344CB8AC3E}">
        <p14:creationId xmlns:p14="http://schemas.microsoft.com/office/powerpoint/2010/main" val="82104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C751-8038-FFF2-7E1F-4ECCBEAF7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0F1D05-0819-2794-ACAF-B2461ABFB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A40BB7-9184-BC1B-D34E-CBAEE28EC25E}"/>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CF0106FA-A7C3-6434-506E-43999E8C0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3CC90-ED6A-4C82-7852-57A4AC7E8EBD}"/>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162963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E404-055C-B09F-05D3-6039D977DD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3995F-5099-EB06-7AA6-5FF298139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360B1-1C3C-FB85-F657-98170088BCCD}"/>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46DA8B73-F54C-55A9-CC90-714F846C5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28D29-361D-0954-5BF5-877E57042486}"/>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3590731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3C210-B8AC-67A1-DADF-21EF11D573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AF639C-B2D1-72E9-9962-0E47297FB3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A482B-65D3-CDAD-7AE1-4BABDFB28E19}"/>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3DB82C25-B45B-535F-558B-E55F4FD31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C98EE-1ECA-EED5-DC9C-D135ADB1460A}"/>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2568286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D7D9-2520-E0AD-8D22-BB75BFDF21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0EBE1D-0B8D-AC07-276C-126BDC379F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AC96B-4040-8DA5-A731-18A526ACCC3D}"/>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59A44F88-1B94-E176-4F0F-90686DECA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F52ED-BA1B-0915-737C-3D4EA4B34CC0}"/>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3321481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3D9F-1FF2-CDEC-372B-1CB3AEBB8B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9CC932-A481-64AA-02B5-2DF496247F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A290FD-41B7-9772-A543-1C90E15863E5}"/>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823E850E-E0EB-9D82-6849-CF8F34FA8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841FD-7154-4892-9D77-DDBA0CBD1996}"/>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400208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DF1B-596D-2C59-9834-ADF2CE5B33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D3426-F077-5ECF-D00C-8E3C73DCC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3A337-CF22-6F55-74F5-31D3F9F66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9601E-D54A-C645-D6D1-60575C36EBEB}"/>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6" name="Footer Placeholder 5">
            <a:extLst>
              <a:ext uri="{FF2B5EF4-FFF2-40B4-BE49-F238E27FC236}">
                <a16:creationId xmlns:a16="http://schemas.microsoft.com/office/drawing/2014/main" id="{1F9738D8-2EC9-850A-4326-D969A38C2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19BD3-2734-BB46-80BB-1937A6C041B5}"/>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388652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67A0-C3CF-5936-AECC-5A9F9C4E7F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579449-F1FA-132C-AAED-D26DE2621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8A38AB-4F59-FC78-C6BC-D6CDD8B89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AA7484-720B-AD78-396C-11C5337CB0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467C3B-BD2A-CBD8-AFA3-5621633D3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265E2B-9072-D114-27E3-777F15B0CDA7}"/>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8" name="Footer Placeholder 7">
            <a:extLst>
              <a:ext uri="{FF2B5EF4-FFF2-40B4-BE49-F238E27FC236}">
                <a16:creationId xmlns:a16="http://schemas.microsoft.com/office/drawing/2014/main" id="{F378D005-BF58-F742-B5E1-B9BD9EA5EF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88DC7D-FF7D-4E7A-83E6-DEF4CDB423EC}"/>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156970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7EED-D6B9-B60C-3FD4-58A0C1B92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CFC47-0F8C-B85F-7036-58EE8AFDDD1B}"/>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4" name="Footer Placeholder 3">
            <a:extLst>
              <a:ext uri="{FF2B5EF4-FFF2-40B4-BE49-F238E27FC236}">
                <a16:creationId xmlns:a16="http://schemas.microsoft.com/office/drawing/2014/main" id="{209EFB4C-348B-B376-D300-05FC18F30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B06971-15C6-DBF5-B684-F9026F39A796}"/>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400486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ACD536-BD23-0F9E-251B-AFF242829079}"/>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3" name="Footer Placeholder 2">
            <a:extLst>
              <a:ext uri="{FF2B5EF4-FFF2-40B4-BE49-F238E27FC236}">
                <a16:creationId xmlns:a16="http://schemas.microsoft.com/office/drawing/2014/main" id="{2867043E-2D7D-9C3D-FB66-3519DE3735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EDA9F-8105-1FDF-B3D6-405606F0F829}"/>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18135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ECA7-ED2F-1B0C-A006-19A6D8C89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16794D-1277-D047-868C-DE24D138EB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275FD-60CD-64F8-1860-BB14EA115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08432-D2B5-39AE-8CA9-AF4A802BD29D}"/>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6" name="Footer Placeholder 5">
            <a:extLst>
              <a:ext uri="{FF2B5EF4-FFF2-40B4-BE49-F238E27FC236}">
                <a16:creationId xmlns:a16="http://schemas.microsoft.com/office/drawing/2014/main" id="{C6EA3E80-AC0D-D736-4D40-17AAEB451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7E125-94B6-4E1D-090E-CA140E91B30C}"/>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2264226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AE6C-5A83-7AE9-2DC4-05EF1C731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4865C6-C9A3-FEE7-3E86-CDC95911E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CCCB8E-463F-8EBF-502C-2BF848FCC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29467-B2F0-EB23-8226-FE75890DD409}"/>
              </a:ext>
            </a:extLst>
          </p:cNvPr>
          <p:cNvSpPr>
            <a:spLocks noGrp="1"/>
          </p:cNvSpPr>
          <p:nvPr>
            <p:ph type="dt" sz="half" idx="10"/>
          </p:nvPr>
        </p:nvSpPr>
        <p:spPr/>
        <p:txBody>
          <a:bodyPr/>
          <a:lstStyle/>
          <a:p>
            <a:fld id="{AAB79890-536F-4BC3-91A8-4DC76B614A32}" type="datetimeFigureOut">
              <a:rPr lang="en-US" smtClean="0"/>
              <a:t>8/7/2025</a:t>
            </a:fld>
            <a:endParaRPr lang="en-US"/>
          </a:p>
        </p:txBody>
      </p:sp>
      <p:sp>
        <p:nvSpPr>
          <p:cNvPr id="6" name="Footer Placeholder 5">
            <a:extLst>
              <a:ext uri="{FF2B5EF4-FFF2-40B4-BE49-F238E27FC236}">
                <a16:creationId xmlns:a16="http://schemas.microsoft.com/office/drawing/2014/main" id="{1FB6CE41-FD06-B5D2-2BA5-40E652A7A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26392-F132-4FC6-4600-646BBE675767}"/>
              </a:ext>
            </a:extLst>
          </p:cNvPr>
          <p:cNvSpPr>
            <a:spLocks noGrp="1"/>
          </p:cNvSpPr>
          <p:nvPr>
            <p:ph type="sldNum" sz="quarter" idx="12"/>
          </p:nvPr>
        </p:nvSpPr>
        <p:spPr/>
        <p:txBody>
          <a:bodyPr/>
          <a:lstStyle/>
          <a:p>
            <a:fld id="{EAE9CD08-90E9-4DA8-AAF6-644B7778E209}" type="slidenum">
              <a:rPr lang="en-US" smtClean="0"/>
              <a:t>‹#›</a:t>
            </a:fld>
            <a:endParaRPr lang="en-US"/>
          </a:p>
        </p:txBody>
      </p:sp>
    </p:spTree>
    <p:extLst>
      <p:ext uri="{BB962C8B-B14F-4D97-AF65-F5344CB8AC3E}">
        <p14:creationId xmlns:p14="http://schemas.microsoft.com/office/powerpoint/2010/main" val="357280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6C6D04-021D-2745-7A77-8607AF5EF6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13B3-F759-15AA-0509-6AD2A8F9E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A042E-BC2F-7F14-99CC-6D36CACA3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79890-536F-4BC3-91A8-4DC76B614A32}" type="datetimeFigureOut">
              <a:rPr lang="en-US" smtClean="0"/>
              <a:t>8/7/2025</a:t>
            </a:fld>
            <a:endParaRPr lang="en-US"/>
          </a:p>
        </p:txBody>
      </p:sp>
      <p:sp>
        <p:nvSpPr>
          <p:cNvPr id="5" name="Footer Placeholder 4">
            <a:extLst>
              <a:ext uri="{FF2B5EF4-FFF2-40B4-BE49-F238E27FC236}">
                <a16:creationId xmlns:a16="http://schemas.microsoft.com/office/drawing/2014/main" id="{838A5F53-1966-06AC-05DE-81DA34C856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12F53-E693-80BC-35AC-6CC175F60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9CD08-90E9-4DA8-AAF6-644B7778E209}" type="slidenum">
              <a:rPr lang="en-US" smtClean="0"/>
              <a:t>‹#›</a:t>
            </a:fld>
            <a:endParaRPr lang="en-US"/>
          </a:p>
        </p:txBody>
      </p:sp>
    </p:spTree>
    <p:extLst>
      <p:ext uri="{BB962C8B-B14F-4D97-AF65-F5344CB8AC3E}">
        <p14:creationId xmlns:p14="http://schemas.microsoft.com/office/powerpoint/2010/main" val="413755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768C088-C478-6A86-F9E5-6297D5E0CA44}"/>
              </a:ext>
            </a:extLst>
          </p:cNvPr>
          <p:cNvPicPr>
            <a:picLocks noChangeAspect="1"/>
          </p:cNvPicPr>
          <p:nvPr/>
        </p:nvPicPr>
        <p:blipFill>
          <a:blip r:embed="rId2"/>
          <a:stretch>
            <a:fillRect/>
          </a:stretch>
        </p:blipFill>
        <p:spPr>
          <a:xfrm>
            <a:off x="0" y="0"/>
            <a:ext cx="4617720" cy="6858000"/>
          </a:xfrm>
          <a:prstGeom prst="rect">
            <a:avLst/>
          </a:prstGeom>
        </p:spPr>
      </p:pic>
      <p:sp>
        <p:nvSpPr>
          <p:cNvPr id="5" name="Text 0">
            <a:extLst>
              <a:ext uri="{FF2B5EF4-FFF2-40B4-BE49-F238E27FC236}">
                <a16:creationId xmlns:a16="http://schemas.microsoft.com/office/drawing/2014/main" id="{A372CB0E-E1EF-69C3-4582-E98FE150FCBD}"/>
              </a:ext>
            </a:extLst>
          </p:cNvPr>
          <p:cNvSpPr/>
          <p:nvPr/>
        </p:nvSpPr>
        <p:spPr>
          <a:xfrm>
            <a:off x="4917734" y="1213056"/>
            <a:ext cx="7556421" cy="2215944"/>
          </a:xfrm>
          <a:prstGeom prst="rect">
            <a:avLst/>
          </a:prstGeom>
          <a:noFill/>
          <a:ln/>
        </p:spPr>
        <p:txBody>
          <a:bodyPr wrap="square" lIns="0" tIns="0" rIns="0" bIns="0" rtlCol="0" anchor="t"/>
          <a:lstStyle/>
          <a:p>
            <a:pPr marL="0" indent="0" algn="l">
              <a:lnSpc>
                <a:spcPts val="5550"/>
              </a:lnSpc>
              <a:buNone/>
            </a:pPr>
            <a:r>
              <a:rPr lang="en-US" sz="4800" b="1" dirty="0">
                <a:solidFill>
                  <a:srgbClr val="152D47"/>
                </a:solidFill>
                <a:latin typeface="Crimson Pro Semi Bold" pitchFamily="34" charset="0"/>
                <a:ea typeface="Crimson Pro Semi Bold" pitchFamily="34" charset="-122"/>
                <a:cs typeface="Crimson Pro Semi Bold" pitchFamily="34" charset="-120"/>
              </a:rPr>
              <a:t>ScrapEasy: </a:t>
            </a:r>
            <a:r>
              <a:rPr lang="en-US" sz="4800" dirty="0">
                <a:solidFill>
                  <a:srgbClr val="152D47"/>
                </a:solidFill>
                <a:latin typeface="Crimson Pro Semi Bold" pitchFamily="34" charset="0"/>
                <a:ea typeface="Crimson Pro Semi Bold" pitchFamily="34" charset="-122"/>
                <a:cs typeface="Crimson Pro Semi Bold" pitchFamily="34" charset="-120"/>
              </a:rPr>
              <a:t>Revolutionizing Scrap Collection</a:t>
            </a:r>
            <a:endParaRPr lang="en-US" sz="4800" dirty="0"/>
          </a:p>
        </p:txBody>
      </p:sp>
      <p:sp>
        <p:nvSpPr>
          <p:cNvPr id="6" name="Text 1">
            <a:extLst>
              <a:ext uri="{FF2B5EF4-FFF2-40B4-BE49-F238E27FC236}">
                <a16:creationId xmlns:a16="http://schemas.microsoft.com/office/drawing/2014/main" id="{D2BEBF85-528F-6405-A54B-5A0B3AF176EE}"/>
              </a:ext>
            </a:extLst>
          </p:cNvPr>
          <p:cNvSpPr/>
          <p:nvPr/>
        </p:nvSpPr>
        <p:spPr>
          <a:xfrm>
            <a:off x="4917734" y="4050792"/>
            <a:ext cx="6311098" cy="1333955"/>
          </a:xfrm>
          <a:prstGeom prst="rect">
            <a:avLst/>
          </a:prstGeom>
          <a:noFill/>
          <a:ln/>
        </p:spPr>
        <p:txBody>
          <a:bodyPr wrap="square" lIns="0" tIns="0" rIns="0" bIns="0" rtlCol="0" anchor="t"/>
          <a:lstStyle/>
          <a:p>
            <a:pPr algn="just"/>
            <a:r>
              <a:rPr lang="en-US" sz="2000" dirty="0"/>
              <a:t>A user-friendly mobile application that allows households to easily request scrap pickup services, view </a:t>
            </a:r>
            <a:r>
              <a:rPr lang="en-US" sz="2000" b="1" dirty="0"/>
              <a:t>live scrap pricing</a:t>
            </a:r>
            <a:r>
              <a:rPr lang="en-US" sz="2000" dirty="0"/>
              <a:t>, and receive </a:t>
            </a:r>
            <a:r>
              <a:rPr lang="en-US" sz="2000" b="1" dirty="0"/>
              <a:t>instant payments</a:t>
            </a:r>
            <a:r>
              <a:rPr lang="en-US" sz="2000" dirty="0"/>
              <a:t>. The app also streamlines scrap collection operations for agents, factory teams, and franc</a:t>
            </a:r>
          </a:p>
        </p:txBody>
      </p:sp>
    </p:spTree>
    <p:extLst>
      <p:ext uri="{BB962C8B-B14F-4D97-AF65-F5344CB8AC3E}">
        <p14:creationId xmlns:p14="http://schemas.microsoft.com/office/powerpoint/2010/main" val="9211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587B8287-9563-9969-3861-8850973763E2}"/>
              </a:ext>
            </a:extLst>
          </p:cNvPr>
          <p:cNvSpPr/>
          <p:nvPr/>
        </p:nvSpPr>
        <p:spPr>
          <a:xfrm>
            <a:off x="1281374" y="759321"/>
            <a:ext cx="9946243" cy="572810"/>
          </a:xfrm>
          <a:prstGeom prst="rect">
            <a:avLst/>
          </a:prstGeom>
          <a:noFill/>
          <a:ln/>
        </p:spPr>
        <p:txBody>
          <a:bodyPr wrap="none" lIns="0" tIns="0" rIns="0" bIns="0" rtlCol="0" anchor="t"/>
          <a:lstStyle/>
          <a:p>
            <a:pPr marL="0" indent="0" algn="ctr">
              <a:lnSpc>
                <a:spcPts val="4500"/>
              </a:lnSpc>
              <a:buNone/>
            </a:pPr>
            <a:r>
              <a:rPr lang="en-US" sz="4000" b="1" dirty="0">
                <a:solidFill>
                  <a:srgbClr val="152D47"/>
                </a:solidFill>
                <a:latin typeface="Crimson Pro Semi Bold" pitchFamily="34" charset="0"/>
                <a:ea typeface="Crimson Pro Semi Bold" pitchFamily="34" charset="-122"/>
                <a:cs typeface="Crimson Pro Semi Bold" pitchFamily="34" charset="-120"/>
              </a:rPr>
              <a:t>Core Functionality: From Pickup to Payment</a:t>
            </a:r>
            <a:endParaRPr lang="en-US" sz="4000" b="1" dirty="0"/>
          </a:p>
        </p:txBody>
      </p:sp>
      <p:sp>
        <p:nvSpPr>
          <p:cNvPr id="5" name="Shape 2">
            <a:extLst>
              <a:ext uri="{FF2B5EF4-FFF2-40B4-BE49-F238E27FC236}">
                <a16:creationId xmlns:a16="http://schemas.microsoft.com/office/drawing/2014/main" id="{575E3C96-500B-080C-1CA1-09EDCE91388F}"/>
              </a:ext>
            </a:extLst>
          </p:cNvPr>
          <p:cNvSpPr/>
          <p:nvPr/>
        </p:nvSpPr>
        <p:spPr>
          <a:xfrm>
            <a:off x="641509" y="1713517"/>
            <a:ext cx="5896451" cy="2233970"/>
          </a:xfrm>
          <a:prstGeom prst="roundRect">
            <a:avLst>
              <a:gd name="adj" fmla="val 4912"/>
            </a:avLst>
          </a:prstGeom>
          <a:solidFill>
            <a:srgbClr val="FFFFFF"/>
          </a:solidFill>
          <a:ln/>
        </p:spPr>
      </p:sp>
      <p:sp>
        <p:nvSpPr>
          <p:cNvPr id="6" name="Shape 3">
            <a:extLst>
              <a:ext uri="{FF2B5EF4-FFF2-40B4-BE49-F238E27FC236}">
                <a16:creationId xmlns:a16="http://schemas.microsoft.com/office/drawing/2014/main" id="{CFD08F31-977A-43CF-4660-1D7C7AA6ED5D}"/>
              </a:ext>
            </a:extLst>
          </p:cNvPr>
          <p:cNvSpPr/>
          <p:nvPr/>
        </p:nvSpPr>
        <p:spPr>
          <a:xfrm>
            <a:off x="585271" y="1721704"/>
            <a:ext cx="5184593" cy="62518"/>
          </a:xfrm>
          <a:prstGeom prst="roundRect">
            <a:avLst>
              <a:gd name="adj" fmla="val 30069"/>
            </a:avLst>
          </a:prstGeom>
          <a:solidFill>
            <a:srgbClr val="2150FE"/>
          </a:solidFill>
          <a:ln/>
        </p:spPr>
        <p:txBody>
          <a:bodyPr/>
          <a:lstStyle/>
          <a:p>
            <a:endParaRPr lang="en-US" dirty="0"/>
          </a:p>
        </p:txBody>
      </p:sp>
      <p:sp>
        <p:nvSpPr>
          <p:cNvPr id="7" name="Shape 4">
            <a:extLst>
              <a:ext uri="{FF2B5EF4-FFF2-40B4-BE49-F238E27FC236}">
                <a16:creationId xmlns:a16="http://schemas.microsoft.com/office/drawing/2014/main" id="{3C11D95C-44B0-6905-2318-B6920118294B}"/>
              </a:ext>
            </a:extLst>
          </p:cNvPr>
          <p:cNvSpPr/>
          <p:nvPr/>
        </p:nvSpPr>
        <p:spPr>
          <a:xfrm>
            <a:off x="3226055" y="1456732"/>
            <a:ext cx="549831" cy="549831"/>
          </a:xfrm>
          <a:prstGeom prst="roundRect">
            <a:avLst>
              <a:gd name="adj" fmla="val 166306"/>
            </a:avLst>
          </a:prstGeom>
          <a:solidFill>
            <a:srgbClr val="2150FE"/>
          </a:solidFill>
          <a:ln/>
        </p:spPr>
      </p:sp>
      <p:sp>
        <p:nvSpPr>
          <p:cNvPr id="8" name="Text 5">
            <a:extLst>
              <a:ext uri="{FF2B5EF4-FFF2-40B4-BE49-F238E27FC236}">
                <a16:creationId xmlns:a16="http://schemas.microsoft.com/office/drawing/2014/main" id="{DA780A72-2EC8-0991-4CF6-3949196DFF75}"/>
              </a:ext>
            </a:extLst>
          </p:cNvPr>
          <p:cNvSpPr/>
          <p:nvPr/>
        </p:nvSpPr>
        <p:spPr>
          <a:xfrm>
            <a:off x="3417057" y="1563738"/>
            <a:ext cx="236189" cy="316925"/>
          </a:xfrm>
          <a:prstGeom prst="rect">
            <a:avLst/>
          </a:prstGeom>
          <a:noFill/>
          <a:ln/>
        </p:spPr>
        <p:txBody>
          <a:bodyPr wrap="none" lIns="0" tIns="0" rIns="0" bIns="0" rtlCol="0" anchor="t"/>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1</a:t>
            </a:r>
            <a:endParaRPr lang="en-US" dirty="0"/>
          </a:p>
        </p:txBody>
      </p:sp>
      <p:sp>
        <p:nvSpPr>
          <p:cNvPr id="9" name="Text 6">
            <a:extLst>
              <a:ext uri="{FF2B5EF4-FFF2-40B4-BE49-F238E27FC236}">
                <a16:creationId xmlns:a16="http://schemas.microsoft.com/office/drawing/2014/main" id="{E16D1CD8-CB42-1B9A-D518-AD4BD8D74C78}"/>
              </a:ext>
            </a:extLst>
          </p:cNvPr>
          <p:cNvSpPr/>
          <p:nvPr/>
        </p:nvSpPr>
        <p:spPr>
          <a:xfrm>
            <a:off x="799569" y="2171728"/>
            <a:ext cx="2578775" cy="286345"/>
          </a:xfrm>
          <a:prstGeom prst="rect">
            <a:avLst/>
          </a:prstGeom>
          <a:noFill/>
          <a:ln/>
        </p:spPr>
        <p:txBody>
          <a:bodyPr wrap="none" lIns="0" tIns="0" rIns="0" bIns="0" rtlCol="0" anchor="t"/>
          <a:lstStyle/>
          <a:p>
            <a:pPr marL="0" indent="0" algn="l">
              <a:lnSpc>
                <a:spcPts val="2250"/>
              </a:lnSpc>
              <a:buNone/>
            </a:pPr>
            <a:r>
              <a:rPr lang="en-US" b="1" dirty="0">
                <a:solidFill>
                  <a:srgbClr val="4C4C4D"/>
                </a:solidFill>
                <a:latin typeface="Crimson Pro Semi Bold" pitchFamily="34" charset="0"/>
                <a:ea typeface="Crimson Pro Semi Bold" pitchFamily="34" charset="-122"/>
                <a:cs typeface="Crimson Pro Semi Bold" pitchFamily="34" charset="-120"/>
              </a:rPr>
              <a:t>Homepage &amp; Request Form</a:t>
            </a:r>
            <a:endParaRPr lang="en-US" b="1" dirty="0"/>
          </a:p>
        </p:txBody>
      </p:sp>
      <p:sp>
        <p:nvSpPr>
          <p:cNvPr id="10" name="Text 7">
            <a:extLst>
              <a:ext uri="{FF2B5EF4-FFF2-40B4-BE49-F238E27FC236}">
                <a16:creationId xmlns:a16="http://schemas.microsoft.com/office/drawing/2014/main" id="{29DCA1E1-DB65-06FB-684C-045F089C1128}"/>
              </a:ext>
            </a:extLst>
          </p:cNvPr>
          <p:cNvSpPr/>
          <p:nvPr/>
        </p:nvSpPr>
        <p:spPr>
          <a:xfrm>
            <a:off x="799569" y="2567968"/>
            <a:ext cx="4970295" cy="117348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Users access live scrap prices (iron, aluminum, plastic, paper, copper) and initiate pickup requests. The form captures essential details, allowing for scrap type selection, estimated weight input, and optional photo uploads. An auto-calculation feature provides an immediate value estimate.</a:t>
            </a:r>
            <a:endParaRPr lang="en-US" sz="1400" dirty="0"/>
          </a:p>
        </p:txBody>
      </p:sp>
      <p:sp>
        <p:nvSpPr>
          <p:cNvPr id="12" name="Shape 9">
            <a:extLst>
              <a:ext uri="{FF2B5EF4-FFF2-40B4-BE49-F238E27FC236}">
                <a16:creationId xmlns:a16="http://schemas.microsoft.com/office/drawing/2014/main" id="{40BCC6CC-10F6-CDAE-F7E5-0570C279CFD1}"/>
              </a:ext>
            </a:extLst>
          </p:cNvPr>
          <p:cNvSpPr/>
          <p:nvPr/>
        </p:nvSpPr>
        <p:spPr>
          <a:xfrm>
            <a:off x="6537961" y="1708777"/>
            <a:ext cx="5276088" cy="80329"/>
          </a:xfrm>
          <a:prstGeom prst="roundRect">
            <a:avLst>
              <a:gd name="adj" fmla="val 30069"/>
            </a:avLst>
          </a:prstGeom>
          <a:solidFill>
            <a:srgbClr val="2150FE"/>
          </a:solidFill>
          <a:ln/>
        </p:spPr>
      </p:sp>
      <p:sp>
        <p:nvSpPr>
          <p:cNvPr id="13" name="Shape 10">
            <a:extLst>
              <a:ext uri="{FF2B5EF4-FFF2-40B4-BE49-F238E27FC236}">
                <a16:creationId xmlns:a16="http://schemas.microsoft.com/office/drawing/2014/main" id="{62E1F55D-CD2C-43A1-E09F-E34D3B7CCA1A}"/>
              </a:ext>
            </a:extLst>
          </p:cNvPr>
          <p:cNvSpPr/>
          <p:nvPr/>
        </p:nvSpPr>
        <p:spPr>
          <a:xfrm>
            <a:off x="8901089" y="1456837"/>
            <a:ext cx="549831" cy="549831"/>
          </a:xfrm>
          <a:prstGeom prst="roundRect">
            <a:avLst>
              <a:gd name="adj" fmla="val 166306"/>
            </a:avLst>
          </a:prstGeom>
          <a:solidFill>
            <a:srgbClr val="2150FE"/>
          </a:solidFill>
          <a:ln>
            <a:solidFill>
              <a:schemeClr val="bg1"/>
            </a:solidFill>
          </a:ln>
        </p:spPr>
        <p:txBody>
          <a:bodyPr/>
          <a:lstStyle/>
          <a:p>
            <a:endParaRPr lang="en-US" dirty="0"/>
          </a:p>
        </p:txBody>
      </p:sp>
      <p:sp>
        <p:nvSpPr>
          <p:cNvPr id="14" name="Text 11">
            <a:extLst>
              <a:ext uri="{FF2B5EF4-FFF2-40B4-BE49-F238E27FC236}">
                <a16:creationId xmlns:a16="http://schemas.microsoft.com/office/drawing/2014/main" id="{3FE732D2-71B5-F904-716A-77FA19F8F167}"/>
              </a:ext>
            </a:extLst>
          </p:cNvPr>
          <p:cNvSpPr/>
          <p:nvPr/>
        </p:nvSpPr>
        <p:spPr>
          <a:xfrm>
            <a:off x="10587752" y="2472095"/>
            <a:ext cx="374180" cy="281701"/>
          </a:xfrm>
          <a:prstGeom prst="rect">
            <a:avLst/>
          </a:prstGeom>
          <a:noFill/>
          <a:ln/>
        </p:spPr>
        <p:txBody>
          <a:bodyPr wrap="none" lIns="0" tIns="0" rIns="0" bIns="0" rtlCol="0" anchor="t"/>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2</a:t>
            </a:r>
            <a:endParaRPr lang="en-US" dirty="0"/>
          </a:p>
        </p:txBody>
      </p:sp>
      <p:sp>
        <p:nvSpPr>
          <p:cNvPr id="15" name="Text 12">
            <a:extLst>
              <a:ext uri="{FF2B5EF4-FFF2-40B4-BE49-F238E27FC236}">
                <a16:creationId xmlns:a16="http://schemas.microsoft.com/office/drawing/2014/main" id="{C4CEC756-DB18-502E-4FFE-36AF4E422E2B}"/>
              </a:ext>
            </a:extLst>
          </p:cNvPr>
          <p:cNvSpPr/>
          <p:nvPr/>
        </p:nvSpPr>
        <p:spPr>
          <a:xfrm>
            <a:off x="6696020" y="2195464"/>
            <a:ext cx="2291120" cy="286345"/>
          </a:xfrm>
          <a:prstGeom prst="rect">
            <a:avLst/>
          </a:prstGeom>
          <a:noFill/>
          <a:ln/>
        </p:spPr>
        <p:txBody>
          <a:bodyPr wrap="none" lIns="0" tIns="0" rIns="0" bIns="0" rtlCol="0" anchor="t"/>
          <a:lstStyle/>
          <a:p>
            <a:pPr marL="0" indent="0" algn="l">
              <a:lnSpc>
                <a:spcPts val="2250"/>
              </a:lnSpc>
              <a:buNone/>
            </a:pPr>
            <a:r>
              <a:rPr lang="en-US" b="1" dirty="0">
                <a:solidFill>
                  <a:srgbClr val="4C4C4D"/>
                </a:solidFill>
                <a:latin typeface="Crimson Pro Semi Bold" pitchFamily="34" charset="0"/>
                <a:ea typeface="Crimson Pro Semi Bold" pitchFamily="34" charset="-122"/>
                <a:cs typeface="Crimson Pro Semi Bold" pitchFamily="34" charset="-120"/>
              </a:rPr>
              <a:t>Agent Module</a:t>
            </a:r>
            <a:endParaRPr lang="en-US" b="1" dirty="0"/>
          </a:p>
        </p:txBody>
      </p:sp>
      <p:sp>
        <p:nvSpPr>
          <p:cNvPr id="16" name="Text 13">
            <a:extLst>
              <a:ext uri="{FF2B5EF4-FFF2-40B4-BE49-F238E27FC236}">
                <a16:creationId xmlns:a16="http://schemas.microsoft.com/office/drawing/2014/main" id="{2B358E31-E4A1-0880-1021-E7A42D4E8FB2}"/>
              </a:ext>
            </a:extLst>
          </p:cNvPr>
          <p:cNvSpPr/>
          <p:nvPr/>
        </p:nvSpPr>
        <p:spPr>
          <a:xfrm>
            <a:off x="6696020" y="2553083"/>
            <a:ext cx="5118029" cy="117348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Field agents log in to view assigned pickups, record actual collected scrap, and auto-calculate payable amounts. Customer verification is secured via digital signature or OTP. Agents can update pickup status, ensuring real-time operational visibility.</a:t>
            </a:r>
            <a:endParaRPr lang="en-US" sz="1400" dirty="0"/>
          </a:p>
        </p:txBody>
      </p:sp>
      <p:sp>
        <p:nvSpPr>
          <p:cNvPr id="18" name="Shape 15">
            <a:extLst>
              <a:ext uri="{FF2B5EF4-FFF2-40B4-BE49-F238E27FC236}">
                <a16:creationId xmlns:a16="http://schemas.microsoft.com/office/drawing/2014/main" id="{49327F1B-EB85-4861-020C-6DFE461E2805}"/>
              </a:ext>
            </a:extLst>
          </p:cNvPr>
          <p:cNvSpPr/>
          <p:nvPr/>
        </p:nvSpPr>
        <p:spPr>
          <a:xfrm>
            <a:off x="602443" y="4379384"/>
            <a:ext cx="5167421" cy="62518"/>
          </a:xfrm>
          <a:prstGeom prst="roundRect">
            <a:avLst>
              <a:gd name="adj" fmla="val 30069"/>
            </a:avLst>
          </a:prstGeom>
          <a:solidFill>
            <a:srgbClr val="2150FE"/>
          </a:solidFill>
          <a:ln/>
        </p:spPr>
      </p:sp>
      <p:sp>
        <p:nvSpPr>
          <p:cNvPr id="19" name="Shape 16">
            <a:extLst>
              <a:ext uri="{FF2B5EF4-FFF2-40B4-BE49-F238E27FC236}">
                <a16:creationId xmlns:a16="http://schemas.microsoft.com/office/drawing/2014/main" id="{223A4D7D-C972-0D0F-97CE-BA8F07FBE07A}"/>
              </a:ext>
            </a:extLst>
          </p:cNvPr>
          <p:cNvSpPr/>
          <p:nvPr/>
        </p:nvSpPr>
        <p:spPr>
          <a:xfrm>
            <a:off x="3286699" y="4147777"/>
            <a:ext cx="549831" cy="549831"/>
          </a:xfrm>
          <a:prstGeom prst="roundRect">
            <a:avLst>
              <a:gd name="adj" fmla="val 166306"/>
            </a:avLst>
          </a:prstGeom>
          <a:solidFill>
            <a:srgbClr val="2150FE"/>
          </a:solidFill>
          <a:ln/>
        </p:spPr>
      </p:sp>
      <p:sp>
        <p:nvSpPr>
          <p:cNvPr id="20" name="Text 17">
            <a:extLst>
              <a:ext uri="{FF2B5EF4-FFF2-40B4-BE49-F238E27FC236}">
                <a16:creationId xmlns:a16="http://schemas.microsoft.com/office/drawing/2014/main" id="{074C6824-8006-11C3-5870-7D73D0AAB83C}"/>
              </a:ext>
            </a:extLst>
          </p:cNvPr>
          <p:cNvSpPr/>
          <p:nvPr/>
        </p:nvSpPr>
        <p:spPr>
          <a:xfrm>
            <a:off x="3500971" y="4221574"/>
            <a:ext cx="131422" cy="258842"/>
          </a:xfrm>
          <a:prstGeom prst="rect">
            <a:avLst/>
          </a:prstGeom>
          <a:noFill/>
          <a:ln/>
        </p:spPr>
        <p:txBody>
          <a:bodyPr wrap="none" lIns="0" tIns="0" rIns="0" bIns="0" rtlCol="0" anchor="t"/>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3</a:t>
            </a:r>
            <a:endParaRPr lang="en-US" dirty="0"/>
          </a:p>
        </p:txBody>
      </p:sp>
      <p:sp>
        <p:nvSpPr>
          <p:cNvPr id="21" name="Text 18">
            <a:extLst>
              <a:ext uri="{FF2B5EF4-FFF2-40B4-BE49-F238E27FC236}">
                <a16:creationId xmlns:a16="http://schemas.microsoft.com/office/drawing/2014/main" id="{F7A50DAD-2171-DF24-016A-47308C435D83}"/>
              </a:ext>
            </a:extLst>
          </p:cNvPr>
          <p:cNvSpPr/>
          <p:nvPr/>
        </p:nvSpPr>
        <p:spPr>
          <a:xfrm>
            <a:off x="641509" y="4900113"/>
            <a:ext cx="2124166" cy="286345"/>
          </a:xfrm>
          <a:prstGeom prst="rect">
            <a:avLst/>
          </a:prstGeom>
          <a:noFill/>
          <a:ln/>
        </p:spPr>
        <p:txBody>
          <a:bodyPr wrap="none" lIns="0" tIns="0" rIns="0" bIns="0" rtlCol="0" anchor="t"/>
          <a:lstStyle/>
          <a:p>
            <a:pPr marL="0" indent="0" algn="l">
              <a:lnSpc>
                <a:spcPts val="2250"/>
              </a:lnSpc>
              <a:buNone/>
            </a:pPr>
            <a:r>
              <a:rPr lang="en-US" b="1" dirty="0">
                <a:solidFill>
                  <a:srgbClr val="4C4C4D"/>
                </a:solidFill>
                <a:latin typeface="Crimson Pro Semi Bold" pitchFamily="34" charset="0"/>
                <a:ea typeface="Crimson Pro Semi Bold" pitchFamily="34" charset="-122"/>
                <a:cs typeface="Crimson Pro Semi Bold" pitchFamily="34" charset="-120"/>
              </a:rPr>
              <a:t>Factory Verification</a:t>
            </a:r>
            <a:endParaRPr lang="en-US" b="1" dirty="0"/>
          </a:p>
        </p:txBody>
      </p:sp>
      <p:sp>
        <p:nvSpPr>
          <p:cNvPr id="22" name="Text 19">
            <a:extLst>
              <a:ext uri="{FF2B5EF4-FFF2-40B4-BE49-F238E27FC236}">
                <a16:creationId xmlns:a16="http://schemas.microsoft.com/office/drawing/2014/main" id="{C53BE661-37EC-FBE6-5612-DC310CBEB0E6}"/>
              </a:ext>
            </a:extLst>
          </p:cNvPr>
          <p:cNvSpPr/>
          <p:nvPr/>
        </p:nvSpPr>
        <p:spPr>
          <a:xfrm>
            <a:off x="641509" y="5296353"/>
            <a:ext cx="5128355" cy="117348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Backend staff access collected scrap data to cross-check quantities against agent entries. This module facilitates marking items as accepted, rejected, or short, with flagging options for any discrepancies, maintaining data integrity.</a:t>
            </a:r>
            <a:endParaRPr lang="en-US" sz="1400" dirty="0"/>
          </a:p>
        </p:txBody>
      </p:sp>
      <p:sp>
        <p:nvSpPr>
          <p:cNvPr id="24" name="Shape 21">
            <a:extLst>
              <a:ext uri="{FF2B5EF4-FFF2-40B4-BE49-F238E27FC236}">
                <a16:creationId xmlns:a16="http://schemas.microsoft.com/office/drawing/2014/main" id="{284E8531-A672-EDCB-61CC-362D0B326E8B}"/>
              </a:ext>
            </a:extLst>
          </p:cNvPr>
          <p:cNvSpPr/>
          <p:nvPr/>
        </p:nvSpPr>
        <p:spPr>
          <a:xfrm>
            <a:off x="6537960" y="4372901"/>
            <a:ext cx="5276088" cy="75121"/>
          </a:xfrm>
          <a:prstGeom prst="roundRect">
            <a:avLst>
              <a:gd name="adj" fmla="val 30069"/>
            </a:avLst>
          </a:prstGeom>
          <a:solidFill>
            <a:srgbClr val="2150FE"/>
          </a:solidFill>
          <a:ln/>
        </p:spPr>
      </p:sp>
      <p:sp>
        <p:nvSpPr>
          <p:cNvPr id="25" name="Shape 22">
            <a:extLst>
              <a:ext uri="{FF2B5EF4-FFF2-40B4-BE49-F238E27FC236}">
                <a16:creationId xmlns:a16="http://schemas.microsoft.com/office/drawing/2014/main" id="{26B8B363-EC6D-198C-C2D1-76EE26FDDD79}"/>
              </a:ext>
            </a:extLst>
          </p:cNvPr>
          <p:cNvSpPr/>
          <p:nvPr/>
        </p:nvSpPr>
        <p:spPr>
          <a:xfrm>
            <a:off x="8987140" y="4100226"/>
            <a:ext cx="549831" cy="549831"/>
          </a:xfrm>
          <a:prstGeom prst="roundRect">
            <a:avLst>
              <a:gd name="adj" fmla="val 166306"/>
            </a:avLst>
          </a:prstGeom>
          <a:solidFill>
            <a:srgbClr val="2150FE"/>
          </a:solidFill>
          <a:ln/>
        </p:spPr>
      </p:sp>
      <p:sp>
        <p:nvSpPr>
          <p:cNvPr id="26" name="Text 23">
            <a:extLst>
              <a:ext uri="{FF2B5EF4-FFF2-40B4-BE49-F238E27FC236}">
                <a16:creationId xmlns:a16="http://schemas.microsoft.com/office/drawing/2014/main" id="{5B1BA789-CB92-25DB-D36E-4DA50266BBA1}"/>
              </a:ext>
            </a:extLst>
          </p:cNvPr>
          <p:cNvSpPr/>
          <p:nvPr/>
        </p:nvSpPr>
        <p:spPr>
          <a:xfrm flipV="1">
            <a:off x="10131552" y="3627606"/>
            <a:ext cx="1006030" cy="1495072"/>
          </a:xfrm>
          <a:prstGeom prst="rect">
            <a:avLst/>
          </a:prstGeom>
          <a:noFill/>
          <a:ln/>
        </p:spPr>
        <p:txBody>
          <a:bodyPr wrap="none" lIns="0" tIns="0" rIns="0" bIns="0" rtlCol="0" anchor="t"/>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4</a:t>
            </a:r>
            <a:endParaRPr lang="en-US" dirty="0"/>
          </a:p>
        </p:txBody>
      </p:sp>
      <p:sp>
        <p:nvSpPr>
          <p:cNvPr id="27" name="Text 24">
            <a:extLst>
              <a:ext uri="{FF2B5EF4-FFF2-40B4-BE49-F238E27FC236}">
                <a16:creationId xmlns:a16="http://schemas.microsoft.com/office/drawing/2014/main" id="{C2D7924A-B7A1-4F53-EB54-F9E84B4E90E8}"/>
              </a:ext>
            </a:extLst>
          </p:cNvPr>
          <p:cNvSpPr/>
          <p:nvPr/>
        </p:nvSpPr>
        <p:spPr>
          <a:xfrm>
            <a:off x="6696020" y="4900113"/>
            <a:ext cx="1900508" cy="286345"/>
          </a:xfrm>
          <a:prstGeom prst="rect">
            <a:avLst/>
          </a:prstGeom>
          <a:noFill/>
          <a:ln/>
        </p:spPr>
        <p:txBody>
          <a:bodyPr wrap="none" lIns="0" tIns="0" rIns="0" bIns="0" rtlCol="0" anchor="t"/>
          <a:lstStyle/>
          <a:p>
            <a:pPr marL="0" indent="0" algn="l">
              <a:lnSpc>
                <a:spcPts val="2250"/>
              </a:lnSpc>
              <a:buNone/>
            </a:pPr>
            <a:r>
              <a:rPr lang="en-US" b="1" dirty="0">
                <a:solidFill>
                  <a:srgbClr val="4C4C4D"/>
                </a:solidFill>
                <a:latin typeface="Crimson Pro Semi Bold" pitchFamily="34" charset="0"/>
                <a:ea typeface="Crimson Pro Semi Bold" pitchFamily="34" charset="-122"/>
                <a:cs typeface="Crimson Pro Semi Bold" pitchFamily="34" charset="-120"/>
              </a:rPr>
              <a:t>Franchise Module</a:t>
            </a:r>
            <a:endParaRPr lang="en-US" b="1" dirty="0"/>
          </a:p>
        </p:txBody>
      </p:sp>
      <p:sp>
        <p:nvSpPr>
          <p:cNvPr id="28" name="Text 25">
            <a:extLst>
              <a:ext uri="{FF2B5EF4-FFF2-40B4-BE49-F238E27FC236}">
                <a16:creationId xmlns:a16="http://schemas.microsoft.com/office/drawing/2014/main" id="{3B6BEAC7-6858-B02F-E59F-478B3EC1DD84}"/>
              </a:ext>
            </a:extLst>
          </p:cNvPr>
          <p:cNvSpPr/>
          <p:nvPr/>
        </p:nvSpPr>
        <p:spPr>
          <a:xfrm>
            <a:off x="6696020" y="5296353"/>
            <a:ext cx="5118028" cy="88011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Franchises gain access to collection and performance reports specific to their area. This module supports detailed export options (by date, area, agent, material type) for comprehensive analysis and operational oversight.</a:t>
            </a:r>
            <a:endParaRPr lang="en-US" sz="1400" dirty="0"/>
          </a:p>
        </p:txBody>
      </p:sp>
      <p:sp>
        <p:nvSpPr>
          <p:cNvPr id="30" name="TextBox 29">
            <a:extLst>
              <a:ext uri="{FF2B5EF4-FFF2-40B4-BE49-F238E27FC236}">
                <a16:creationId xmlns:a16="http://schemas.microsoft.com/office/drawing/2014/main" id="{733E0036-4612-7C87-B3A0-69C7120665CE}"/>
              </a:ext>
            </a:extLst>
          </p:cNvPr>
          <p:cNvSpPr txBox="1"/>
          <p:nvPr/>
        </p:nvSpPr>
        <p:spPr>
          <a:xfrm>
            <a:off x="9006023" y="1521374"/>
            <a:ext cx="256032" cy="420756"/>
          </a:xfrm>
          <a:prstGeom prst="rect">
            <a:avLst/>
          </a:prstGeom>
          <a:noFill/>
        </p:spPr>
        <p:txBody>
          <a:bodyPr wrap="square">
            <a:spAutoFit/>
          </a:bodyPr>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2</a:t>
            </a:r>
            <a:endParaRPr lang="en-US" dirty="0"/>
          </a:p>
        </p:txBody>
      </p:sp>
      <p:sp>
        <p:nvSpPr>
          <p:cNvPr id="32" name="TextBox 31">
            <a:extLst>
              <a:ext uri="{FF2B5EF4-FFF2-40B4-BE49-F238E27FC236}">
                <a16:creationId xmlns:a16="http://schemas.microsoft.com/office/drawing/2014/main" id="{B59245C9-D927-B3C9-385B-97DC6813EEC1}"/>
              </a:ext>
            </a:extLst>
          </p:cNvPr>
          <p:cNvSpPr txBox="1"/>
          <p:nvPr/>
        </p:nvSpPr>
        <p:spPr>
          <a:xfrm>
            <a:off x="9134038" y="4140617"/>
            <a:ext cx="316881" cy="420756"/>
          </a:xfrm>
          <a:prstGeom prst="rect">
            <a:avLst/>
          </a:prstGeom>
          <a:noFill/>
        </p:spPr>
        <p:txBody>
          <a:bodyPr wrap="square">
            <a:spAutoFit/>
          </a:bodyPr>
          <a:lstStyle/>
          <a:p>
            <a:pPr marL="0" indent="0" algn="l">
              <a:lnSpc>
                <a:spcPts val="2750"/>
              </a:lnSpc>
              <a:buNone/>
            </a:pPr>
            <a:r>
              <a:rPr lang="en-US" dirty="0">
                <a:solidFill>
                  <a:srgbClr val="FFFFFF"/>
                </a:solidFill>
                <a:latin typeface="Crimson Pro Semi Bold" pitchFamily="34" charset="0"/>
                <a:ea typeface="Crimson Pro Semi Bold" pitchFamily="34" charset="-122"/>
                <a:cs typeface="Crimson Pro Semi Bold" pitchFamily="34" charset="-120"/>
              </a:rPr>
              <a:t>4</a:t>
            </a:r>
            <a:endParaRPr lang="en-US" dirty="0"/>
          </a:p>
        </p:txBody>
      </p:sp>
    </p:spTree>
    <p:extLst>
      <p:ext uri="{BB962C8B-B14F-4D97-AF65-F5344CB8AC3E}">
        <p14:creationId xmlns:p14="http://schemas.microsoft.com/office/powerpoint/2010/main" val="239503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20" grpId="0" animBg="1"/>
      <p:bldP spid="21" grpId="0" animBg="1"/>
      <p:bldP spid="22" grpId="0" animBg="1"/>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6073" y="333375"/>
            <a:ext cx="5777408" cy="434082"/>
          </a:xfrm>
          <a:prstGeom prst="rect">
            <a:avLst/>
          </a:prstGeom>
          <a:noFill/>
          <a:ln/>
        </p:spPr>
        <p:txBody>
          <a:bodyPr wrap="none" lIns="0" tIns="0" rIns="0" bIns="0" rtlCol="0" anchor="t"/>
          <a:lstStyle/>
          <a:p>
            <a:pPr>
              <a:lnSpc>
                <a:spcPts val="3417"/>
              </a:lnSpc>
            </a:pPr>
            <a:r>
              <a:rPr lang="en-US" sz="3667" b="1" dirty="0">
                <a:solidFill>
                  <a:srgbClr val="152D47"/>
                </a:solidFill>
                <a:latin typeface="Crimson Pro Semi Bold" pitchFamily="34" charset="0"/>
                <a:ea typeface="Crimson Pro Semi Bold" pitchFamily="34" charset="-122"/>
                <a:cs typeface="Crimson Pro Semi Bold" pitchFamily="34" charset="-120"/>
              </a:rPr>
              <a:t>Actionable Insights: Reports &amp; Analytics</a:t>
            </a:r>
            <a:endParaRPr lang="en-US" sz="3667" b="1" dirty="0"/>
          </a:p>
        </p:txBody>
      </p:sp>
      <p:sp>
        <p:nvSpPr>
          <p:cNvPr id="3" name="Text 1"/>
          <p:cNvSpPr/>
          <p:nvPr/>
        </p:nvSpPr>
        <p:spPr>
          <a:xfrm>
            <a:off x="486073" y="1045170"/>
            <a:ext cx="11219855" cy="444500"/>
          </a:xfrm>
          <a:prstGeom prst="rect">
            <a:avLst/>
          </a:prstGeom>
          <a:noFill/>
          <a:ln/>
        </p:spPr>
        <p:txBody>
          <a:bodyPr wrap="square" lIns="0" tIns="0" rIns="0" bIns="0" rtlCol="0" anchor="t"/>
          <a:lstStyle/>
          <a:p>
            <a:pPr>
              <a:lnSpc>
                <a:spcPts val="1708"/>
              </a:lnSpc>
            </a:pPr>
            <a:r>
              <a:rPr lang="en-US" sz="1333" dirty="0">
                <a:solidFill>
                  <a:srgbClr val="4C4C4D"/>
                </a:solidFill>
                <a:latin typeface="Heebo" pitchFamily="34" charset="0"/>
                <a:ea typeface="Heebo" pitchFamily="34" charset="-122"/>
                <a:cs typeface="Heebo" pitchFamily="34" charset="-120"/>
              </a:rPr>
              <a:t>Data is vital for operational efficiency and strategic decision-making. ScrapEasy provides a suite of auto-exportable or downloadable Excel reports, offering detailed insights into collection trends, agent performance, and discrepancy tracking.</a:t>
            </a:r>
            <a:endParaRPr lang="en-US" sz="1333" dirty="0"/>
          </a:p>
        </p:txBody>
      </p:sp>
      <p:pic>
        <p:nvPicPr>
          <p:cNvPr id="4" name="Image 0" descr="preencoded.png"/>
          <p:cNvPicPr>
            <a:picLocks noChangeAspect="1"/>
          </p:cNvPicPr>
          <p:nvPr/>
        </p:nvPicPr>
        <p:blipFill>
          <a:blip r:embed="rId2"/>
          <a:stretch>
            <a:fillRect/>
          </a:stretch>
        </p:blipFill>
        <p:spPr>
          <a:xfrm>
            <a:off x="486073" y="1767384"/>
            <a:ext cx="5440561" cy="4869261"/>
          </a:xfrm>
          <a:prstGeom prst="rect">
            <a:avLst/>
          </a:prstGeom>
        </p:spPr>
      </p:pic>
      <p:sp>
        <p:nvSpPr>
          <p:cNvPr id="5" name="Text 2"/>
          <p:cNvSpPr/>
          <p:nvPr/>
        </p:nvSpPr>
        <p:spPr>
          <a:xfrm>
            <a:off x="6263477" y="2057434"/>
            <a:ext cx="5642009" cy="579412"/>
          </a:xfrm>
          <a:prstGeom prst="rect">
            <a:avLst/>
          </a:prstGeom>
          <a:noFill/>
          <a:ln/>
        </p:spPr>
        <p:txBody>
          <a:bodyPr wrap="none" lIns="0" tIns="0" rIns="0" bIns="0" rtlCol="0" anchor="t"/>
          <a:lstStyle/>
          <a:p>
            <a:pPr marL="285739" indent="-285739">
              <a:lnSpc>
                <a:spcPts val="1708"/>
              </a:lnSpc>
              <a:buSzPct val="100000"/>
              <a:buChar char="•"/>
            </a:pPr>
            <a:r>
              <a:rPr lang="en-US" sz="1600" b="1" dirty="0">
                <a:solidFill>
                  <a:srgbClr val="4C4C4D"/>
                </a:solidFill>
                <a:latin typeface="Heebo" pitchFamily="34" charset="0"/>
                <a:ea typeface="Heebo" pitchFamily="34" charset="-122"/>
                <a:cs typeface="Heebo" pitchFamily="34" charset="-120"/>
              </a:rPr>
              <a:t>Date-wise Collection Summary:</a:t>
            </a:r>
            <a:r>
              <a:rPr lang="en-US" sz="1600" dirty="0">
                <a:solidFill>
                  <a:srgbClr val="4C4C4D"/>
                </a:solidFill>
                <a:latin typeface="Heebo" pitchFamily="34" charset="0"/>
                <a:ea typeface="Heebo" pitchFamily="34" charset="-122"/>
                <a:cs typeface="Heebo" pitchFamily="34" charset="-120"/>
              </a:rPr>
              <a:t> Overview of daily or</a:t>
            </a:r>
          </a:p>
          <a:p>
            <a:pPr>
              <a:lnSpc>
                <a:spcPts val="1708"/>
              </a:lnSpc>
              <a:buSzPct val="100000"/>
            </a:pPr>
            <a:r>
              <a:rPr lang="en-US" sz="1600" dirty="0">
                <a:solidFill>
                  <a:srgbClr val="4C4C4D"/>
                </a:solidFill>
                <a:latin typeface="Heebo" pitchFamily="34" charset="0"/>
                <a:ea typeface="Heebo" pitchFamily="34" charset="-122"/>
                <a:cs typeface="Heebo" pitchFamily="34" charset="-120"/>
              </a:rPr>
              <a:t>      periodic collection activities.</a:t>
            </a:r>
            <a:endParaRPr lang="en-US" sz="1600" dirty="0"/>
          </a:p>
        </p:txBody>
      </p:sp>
      <p:sp>
        <p:nvSpPr>
          <p:cNvPr id="6" name="Text 3"/>
          <p:cNvSpPr/>
          <p:nvPr/>
        </p:nvSpPr>
        <p:spPr>
          <a:xfrm>
            <a:off x="6263479" y="2704301"/>
            <a:ext cx="5834939" cy="444501"/>
          </a:xfrm>
          <a:prstGeom prst="rect">
            <a:avLst/>
          </a:prstGeom>
          <a:noFill/>
          <a:ln/>
        </p:spPr>
        <p:txBody>
          <a:bodyPr wrap="none" lIns="0" tIns="0" rIns="0" bIns="0" rtlCol="0" anchor="t"/>
          <a:lstStyle/>
          <a:p>
            <a:pPr marL="285739" indent="-285739">
              <a:lnSpc>
                <a:spcPts val="1708"/>
              </a:lnSpc>
              <a:buSzPct val="100000"/>
              <a:buChar char="•"/>
            </a:pPr>
            <a:r>
              <a:rPr lang="en-US" sz="1600" b="1" dirty="0">
                <a:solidFill>
                  <a:srgbClr val="4C4C4D"/>
                </a:solidFill>
                <a:latin typeface="Heebo" pitchFamily="34" charset="0"/>
                <a:ea typeface="Heebo" pitchFamily="34" charset="-122"/>
                <a:cs typeface="Heebo" pitchFamily="34" charset="-120"/>
              </a:rPr>
              <a:t>Agent-wise Collection:</a:t>
            </a:r>
            <a:r>
              <a:rPr lang="en-US" sz="1600" dirty="0">
                <a:solidFill>
                  <a:srgbClr val="4C4C4D"/>
                </a:solidFill>
                <a:latin typeface="Heebo" pitchFamily="34" charset="0"/>
                <a:ea typeface="Heebo" pitchFamily="34" charset="-122"/>
                <a:cs typeface="Heebo" pitchFamily="34" charset="-120"/>
              </a:rPr>
              <a:t> Performance metrics for individual </a:t>
            </a:r>
          </a:p>
          <a:p>
            <a:pPr>
              <a:lnSpc>
                <a:spcPts val="1708"/>
              </a:lnSpc>
              <a:buSzPct val="100000"/>
            </a:pPr>
            <a:r>
              <a:rPr lang="en-US" sz="1600" dirty="0">
                <a:solidFill>
                  <a:srgbClr val="4C4C4D"/>
                </a:solidFill>
                <a:latin typeface="Heebo" pitchFamily="34" charset="0"/>
                <a:ea typeface="Heebo" pitchFamily="34" charset="-122"/>
                <a:cs typeface="Heebo" pitchFamily="34" charset="-120"/>
              </a:rPr>
              <a:t>      field agents.</a:t>
            </a:r>
            <a:endParaRPr lang="en-US" sz="1600" dirty="0"/>
          </a:p>
        </p:txBody>
      </p:sp>
      <p:sp>
        <p:nvSpPr>
          <p:cNvPr id="7" name="Text 4"/>
          <p:cNvSpPr/>
          <p:nvPr/>
        </p:nvSpPr>
        <p:spPr>
          <a:xfrm>
            <a:off x="6263479" y="3425228"/>
            <a:ext cx="5440561" cy="444500"/>
          </a:xfrm>
          <a:prstGeom prst="rect">
            <a:avLst/>
          </a:prstGeom>
          <a:noFill/>
          <a:ln/>
        </p:spPr>
        <p:txBody>
          <a:bodyPr wrap="square" lIns="0" tIns="0" rIns="0" bIns="0" rtlCol="0" anchor="t"/>
          <a:lstStyle/>
          <a:p>
            <a:pPr marL="285739" indent="-285739">
              <a:lnSpc>
                <a:spcPts val="1708"/>
              </a:lnSpc>
              <a:buSzPct val="100000"/>
              <a:buChar char="•"/>
            </a:pPr>
            <a:r>
              <a:rPr lang="en-US" sz="1600" b="1" dirty="0">
                <a:solidFill>
                  <a:srgbClr val="4C4C4D"/>
                </a:solidFill>
                <a:latin typeface="Heebo" pitchFamily="34" charset="0"/>
                <a:ea typeface="Heebo" pitchFamily="34" charset="-122"/>
                <a:cs typeface="Heebo" pitchFamily="34" charset="-120"/>
              </a:rPr>
              <a:t>Scrap Type-wise Quantity &amp; Value:</a:t>
            </a:r>
            <a:r>
              <a:rPr lang="en-US" sz="1600" dirty="0">
                <a:solidFill>
                  <a:srgbClr val="4C4C4D"/>
                </a:solidFill>
                <a:latin typeface="Heebo" pitchFamily="34" charset="0"/>
                <a:ea typeface="Heebo" pitchFamily="34" charset="-122"/>
                <a:cs typeface="Heebo" pitchFamily="34" charset="-120"/>
              </a:rPr>
              <a:t> Detailed breakdown of collected materials and their monetary worth.</a:t>
            </a:r>
            <a:endParaRPr lang="en-US" sz="1600" dirty="0"/>
          </a:p>
        </p:txBody>
      </p:sp>
      <p:sp>
        <p:nvSpPr>
          <p:cNvPr id="8" name="Text 5"/>
          <p:cNvSpPr/>
          <p:nvPr/>
        </p:nvSpPr>
        <p:spPr>
          <a:xfrm>
            <a:off x="6263478" y="4132874"/>
            <a:ext cx="5440561" cy="444500"/>
          </a:xfrm>
          <a:prstGeom prst="rect">
            <a:avLst/>
          </a:prstGeom>
          <a:noFill/>
          <a:ln/>
        </p:spPr>
        <p:txBody>
          <a:bodyPr wrap="square" lIns="0" tIns="0" rIns="0" bIns="0" rtlCol="0" anchor="t"/>
          <a:lstStyle/>
          <a:p>
            <a:pPr marL="285739" indent="-285739">
              <a:lnSpc>
                <a:spcPts val="1708"/>
              </a:lnSpc>
              <a:buSzPct val="100000"/>
              <a:buChar char="•"/>
            </a:pPr>
            <a:r>
              <a:rPr lang="en-US" sz="1600" b="1" dirty="0">
                <a:solidFill>
                  <a:srgbClr val="4C4C4D"/>
                </a:solidFill>
                <a:latin typeface="Heebo" pitchFamily="34" charset="0"/>
                <a:ea typeface="Heebo" pitchFamily="34" charset="-122"/>
                <a:cs typeface="Heebo" pitchFamily="34" charset="-120"/>
              </a:rPr>
              <a:t>Discrepancy Reports:</a:t>
            </a:r>
            <a:r>
              <a:rPr lang="en-US" sz="1600" dirty="0">
                <a:solidFill>
                  <a:srgbClr val="4C4C4D"/>
                </a:solidFill>
                <a:latin typeface="Heebo" pitchFamily="34" charset="0"/>
                <a:ea typeface="Heebo" pitchFamily="34" charset="-122"/>
                <a:cs typeface="Heebo" pitchFamily="34" charset="-120"/>
              </a:rPr>
              <a:t> Highlighting inconsistencies between collected and verified quantities.</a:t>
            </a:r>
            <a:endParaRPr lang="en-US" sz="1600" dirty="0"/>
          </a:p>
        </p:txBody>
      </p:sp>
      <p:sp>
        <p:nvSpPr>
          <p:cNvPr id="9" name="Text 6"/>
          <p:cNvSpPr/>
          <p:nvPr/>
        </p:nvSpPr>
        <p:spPr>
          <a:xfrm>
            <a:off x="6263478" y="4867080"/>
            <a:ext cx="5440561" cy="444500"/>
          </a:xfrm>
          <a:prstGeom prst="rect">
            <a:avLst/>
          </a:prstGeom>
          <a:noFill/>
          <a:ln/>
        </p:spPr>
        <p:txBody>
          <a:bodyPr wrap="square" lIns="0" tIns="0" rIns="0" bIns="0" rtlCol="0" anchor="t"/>
          <a:lstStyle/>
          <a:p>
            <a:pPr marL="285739" indent="-285739">
              <a:lnSpc>
                <a:spcPts val="1708"/>
              </a:lnSpc>
              <a:buSzPct val="100000"/>
              <a:buChar char="•"/>
            </a:pPr>
            <a:r>
              <a:rPr lang="en-US" sz="1600" b="1" dirty="0">
                <a:solidFill>
                  <a:srgbClr val="4C4C4D"/>
                </a:solidFill>
                <a:latin typeface="Heebo" pitchFamily="34" charset="0"/>
                <a:ea typeface="Heebo" pitchFamily="34" charset="-122"/>
                <a:cs typeface="Heebo" pitchFamily="34" charset="-120"/>
              </a:rPr>
              <a:t>Franchise Performance Summaries:</a:t>
            </a:r>
            <a:r>
              <a:rPr lang="en-US" sz="1600" dirty="0">
                <a:solidFill>
                  <a:srgbClr val="4C4C4D"/>
                </a:solidFill>
                <a:latin typeface="Heebo" pitchFamily="34" charset="0"/>
                <a:ea typeface="Heebo" pitchFamily="34" charset="-122"/>
                <a:cs typeface="Heebo" pitchFamily="34" charset="-120"/>
              </a:rPr>
              <a:t> Comprehensive reports for franchise-specific operational and financial health.</a:t>
            </a:r>
            <a:endParaRPr lang="en-US" sz="1600" dirty="0"/>
          </a:p>
        </p:txBody>
      </p:sp>
    </p:spTree>
    <p:extLst>
      <p:ext uri="{BB962C8B-B14F-4D97-AF65-F5344CB8AC3E}">
        <p14:creationId xmlns:p14="http://schemas.microsoft.com/office/powerpoint/2010/main" val="140139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6FEFF-5EE1-03B5-0F85-AF4AD649E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2041016"/>
            <a:ext cx="10305288" cy="3728847"/>
          </a:xfrm>
          <a:prstGeom prst="rect">
            <a:avLst/>
          </a:prstGeom>
        </p:spPr>
      </p:pic>
      <p:sp>
        <p:nvSpPr>
          <p:cNvPr id="5" name="TextBox 4">
            <a:extLst>
              <a:ext uri="{FF2B5EF4-FFF2-40B4-BE49-F238E27FC236}">
                <a16:creationId xmlns:a16="http://schemas.microsoft.com/office/drawing/2014/main" id="{A0E16E8A-4419-F5F8-AB9B-622EB0CD5A1C}"/>
              </a:ext>
            </a:extLst>
          </p:cNvPr>
          <p:cNvSpPr txBox="1"/>
          <p:nvPr/>
        </p:nvSpPr>
        <p:spPr>
          <a:xfrm>
            <a:off x="660654" y="839462"/>
            <a:ext cx="6094476" cy="584775"/>
          </a:xfrm>
          <a:prstGeom prst="rect">
            <a:avLst/>
          </a:prstGeom>
          <a:noFill/>
        </p:spPr>
        <p:txBody>
          <a:bodyPr wrap="square">
            <a:spAutoFit/>
          </a:bodyPr>
          <a:lstStyle/>
          <a:p>
            <a:r>
              <a:rPr lang="en-US" sz="3200" b="1" dirty="0">
                <a:solidFill>
                  <a:srgbClr val="152D47"/>
                </a:solidFill>
                <a:latin typeface="Crimson Pro Semi Bold" pitchFamily="34" charset="0"/>
                <a:ea typeface="Crimson Pro Semi Bold" pitchFamily="34" charset="-122"/>
              </a:rPr>
              <a:t>Entity-Relationship Diagram</a:t>
            </a:r>
            <a:endParaRPr lang="en-US" dirty="0"/>
          </a:p>
        </p:txBody>
      </p:sp>
    </p:spTree>
    <p:extLst>
      <p:ext uri="{BB962C8B-B14F-4D97-AF65-F5344CB8AC3E}">
        <p14:creationId xmlns:p14="http://schemas.microsoft.com/office/powerpoint/2010/main" val="71366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F9F4CEB-4C7A-EEFB-FD12-1FF04864213A}"/>
              </a:ext>
            </a:extLst>
          </p:cNvPr>
          <p:cNvSpPr/>
          <p:nvPr/>
        </p:nvSpPr>
        <p:spPr>
          <a:xfrm>
            <a:off x="446683" y="388565"/>
            <a:ext cx="11177388" cy="398859"/>
          </a:xfrm>
          <a:prstGeom prst="rect">
            <a:avLst/>
          </a:prstGeom>
          <a:noFill/>
          <a:ln/>
        </p:spPr>
        <p:txBody>
          <a:bodyPr wrap="none" lIns="0" tIns="0" rIns="0" bIns="0" rtlCol="0" anchor="t"/>
          <a:lstStyle/>
          <a:p>
            <a:pPr algn="ctr">
              <a:lnSpc>
                <a:spcPts val="3125"/>
              </a:lnSpc>
            </a:pPr>
            <a:r>
              <a:rPr lang="en-US" sz="3670" dirty="0">
                <a:solidFill>
                  <a:srgbClr val="152D47"/>
                </a:solidFill>
                <a:latin typeface="Crimson Pro Semi Bold" pitchFamily="34" charset="0"/>
                <a:ea typeface="Crimson Pro Semi Bold" pitchFamily="34" charset="-122"/>
                <a:cs typeface="Crimson Pro Semi Bold" pitchFamily="34" charset="-120"/>
              </a:rPr>
              <a:t>Tech Foundations: Recommended Stack</a:t>
            </a:r>
            <a:endParaRPr lang="en-US" sz="3670" dirty="0"/>
          </a:p>
        </p:txBody>
      </p:sp>
      <p:sp>
        <p:nvSpPr>
          <p:cNvPr id="3" name="Text 1">
            <a:extLst>
              <a:ext uri="{FF2B5EF4-FFF2-40B4-BE49-F238E27FC236}">
                <a16:creationId xmlns:a16="http://schemas.microsoft.com/office/drawing/2014/main" id="{CA9D9417-5007-5D20-6948-883407076E51}"/>
              </a:ext>
            </a:extLst>
          </p:cNvPr>
          <p:cNvSpPr/>
          <p:nvPr/>
        </p:nvSpPr>
        <p:spPr>
          <a:xfrm>
            <a:off x="446683" y="1042714"/>
            <a:ext cx="11298634" cy="408583"/>
          </a:xfrm>
          <a:prstGeom prst="rect">
            <a:avLst/>
          </a:prstGeom>
          <a:noFill/>
          <a:ln/>
        </p:spPr>
        <p:txBody>
          <a:bodyPr wrap="square" lIns="0" tIns="0" rIns="0" bIns="0" rtlCol="0" anchor="t"/>
          <a:lstStyle/>
          <a:p>
            <a:pPr>
              <a:lnSpc>
                <a:spcPts val="1583"/>
              </a:lnSpc>
            </a:pPr>
            <a:r>
              <a:rPr lang="en-US" sz="1600" dirty="0">
                <a:solidFill>
                  <a:srgbClr val="4C4C4D"/>
                </a:solidFill>
                <a:latin typeface="Heebo" pitchFamily="34" charset="0"/>
                <a:ea typeface="Heebo" pitchFamily="34" charset="-122"/>
                <a:cs typeface="Heebo" pitchFamily="34" charset="-120"/>
              </a:rPr>
              <a:t>To build a robust, scalable, and efficient application, we recommend a modern and widely supported technology stack. These choices offer flexibility for students to explore and implement key features effectively.</a:t>
            </a:r>
            <a:endParaRPr lang="en-US" sz="1600" dirty="0"/>
          </a:p>
        </p:txBody>
      </p:sp>
      <p:pic>
        <p:nvPicPr>
          <p:cNvPr id="4" name="Image 0" descr="preencoded.png">
            <a:extLst>
              <a:ext uri="{FF2B5EF4-FFF2-40B4-BE49-F238E27FC236}">
                <a16:creationId xmlns:a16="http://schemas.microsoft.com/office/drawing/2014/main" id="{C356FAE1-6AB8-C8E1-87BB-472FC6BA70E2}"/>
              </a:ext>
            </a:extLst>
          </p:cNvPr>
          <p:cNvPicPr>
            <a:picLocks noChangeAspect="1"/>
          </p:cNvPicPr>
          <p:nvPr/>
        </p:nvPicPr>
        <p:blipFill>
          <a:blip r:embed="rId2"/>
          <a:stretch>
            <a:fillRect/>
          </a:stretch>
        </p:blipFill>
        <p:spPr>
          <a:xfrm>
            <a:off x="446683" y="1700807"/>
            <a:ext cx="5493643" cy="4707337"/>
          </a:xfrm>
          <a:prstGeom prst="rect">
            <a:avLst/>
          </a:prstGeom>
        </p:spPr>
      </p:pic>
      <p:sp>
        <p:nvSpPr>
          <p:cNvPr id="5" name="Text 3">
            <a:extLst>
              <a:ext uri="{FF2B5EF4-FFF2-40B4-BE49-F238E27FC236}">
                <a16:creationId xmlns:a16="http://schemas.microsoft.com/office/drawing/2014/main" id="{4E11F8EE-ED49-6C6D-6420-C5E266691185}"/>
              </a:ext>
            </a:extLst>
          </p:cNvPr>
          <p:cNvSpPr/>
          <p:nvPr/>
        </p:nvSpPr>
        <p:spPr>
          <a:xfrm>
            <a:off x="6712642" y="2069253"/>
            <a:ext cx="1595537" cy="256270"/>
          </a:xfrm>
          <a:prstGeom prst="rect">
            <a:avLst/>
          </a:prstGeom>
          <a:noFill/>
          <a:ln/>
        </p:spPr>
        <p:txBody>
          <a:bodyPr wrap="none" lIns="0" tIns="0" rIns="0" bIns="0" rtlCol="0" anchor="t"/>
          <a:lstStyle/>
          <a:p>
            <a:pPr>
              <a:lnSpc>
                <a:spcPts val="1542"/>
              </a:lnSpc>
            </a:pPr>
            <a:r>
              <a:rPr lang="en-US" sz="2000" dirty="0">
                <a:solidFill>
                  <a:srgbClr val="000000"/>
                </a:solidFill>
                <a:latin typeface="Crimson Pro Semi Bold" pitchFamily="34" charset="0"/>
                <a:ea typeface="Crimson Pro Semi Bold" pitchFamily="34" charset="-122"/>
                <a:cs typeface="Crimson Pro Semi Bold" pitchFamily="34" charset="-120"/>
              </a:rPr>
              <a:t>Frontend</a:t>
            </a:r>
            <a:endParaRPr lang="en-US" sz="1667" dirty="0"/>
          </a:p>
        </p:txBody>
      </p:sp>
      <p:sp>
        <p:nvSpPr>
          <p:cNvPr id="6" name="Text 4">
            <a:extLst>
              <a:ext uri="{FF2B5EF4-FFF2-40B4-BE49-F238E27FC236}">
                <a16:creationId xmlns:a16="http://schemas.microsoft.com/office/drawing/2014/main" id="{4A823940-5397-BCFF-66C8-381248F16060}"/>
              </a:ext>
            </a:extLst>
          </p:cNvPr>
          <p:cNvSpPr/>
          <p:nvPr/>
        </p:nvSpPr>
        <p:spPr>
          <a:xfrm>
            <a:off x="6712643" y="2355869"/>
            <a:ext cx="4911428" cy="525034"/>
          </a:xfrm>
          <a:prstGeom prst="rect">
            <a:avLst/>
          </a:prstGeom>
          <a:noFill/>
          <a:ln/>
        </p:spPr>
        <p:txBody>
          <a:bodyPr wrap="square" lIns="0" tIns="0" rIns="0" bIns="0" rtlCol="0" anchor="t"/>
          <a:lstStyle/>
          <a:p>
            <a:pPr>
              <a:lnSpc>
                <a:spcPts val="1583"/>
              </a:lnSpc>
            </a:pPr>
            <a:r>
              <a:rPr lang="en-US" sz="1333" b="1" dirty="0">
                <a:solidFill>
                  <a:srgbClr val="000000"/>
                </a:solidFill>
                <a:latin typeface="Heebo" pitchFamily="34" charset="0"/>
                <a:ea typeface="Heebo" pitchFamily="34" charset="-122"/>
                <a:cs typeface="Heebo" pitchFamily="34" charset="-120"/>
              </a:rPr>
              <a:t>Flutter / React Native:</a:t>
            </a:r>
            <a:r>
              <a:rPr lang="en-US" sz="1333" dirty="0">
                <a:solidFill>
                  <a:srgbClr val="000000"/>
                </a:solidFill>
                <a:latin typeface="Heebo" pitchFamily="34" charset="0"/>
                <a:ea typeface="Heebo" pitchFamily="34" charset="-122"/>
                <a:cs typeface="Heebo" pitchFamily="34" charset="-120"/>
              </a:rPr>
              <a:t> Cross-platform frameworks enabling a single codebase for both Android and potentially iOS (future scope).</a:t>
            </a:r>
            <a:endParaRPr lang="en-US" sz="1333" dirty="0"/>
          </a:p>
        </p:txBody>
      </p:sp>
      <p:sp>
        <p:nvSpPr>
          <p:cNvPr id="7" name="Text 5">
            <a:extLst>
              <a:ext uri="{FF2B5EF4-FFF2-40B4-BE49-F238E27FC236}">
                <a16:creationId xmlns:a16="http://schemas.microsoft.com/office/drawing/2014/main" id="{B00D8EA4-29D6-9763-944E-7A91F6E50AF7}"/>
              </a:ext>
            </a:extLst>
          </p:cNvPr>
          <p:cNvSpPr/>
          <p:nvPr/>
        </p:nvSpPr>
        <p:spPr>
          <a:xfrm>
            <a:off x="6712642" y="3180013"/>
            <a:ext cx="1595537" cy="256270"/>
          </a:xfrm>
          <a:prstGeom prst="rect">
            <a:avLst/>
          </a:prstGeom>
          <a:noFill/>
          <a:ln/>
        </p:spPr>
        <p:txBody>
          <a:bodyPr wrap="none" lIns="0" tIns="0" rIns="0" bIns="0" rtlCol="0" anchor="t"/>
          <a:lstStyle/>
          <a:p>
            <a:pPr>
              <a:lnSpc>
                <a:spcPts val="1542"/>
              </a:lnSpc>
            </a:pPr>
            <a:r>
              <a:rPr lang="en-US" sz="2000" dirty="0">
                <a:solidFill>
                  <a:srgbClr val="000000"/>
                </a:solidFill>
                <a:latin typeface="Crimson Pro Semi Bold" pitchFamily="34" charset="0"/>
                <a:ea typeface="Crimson Pro Semi Bold" pitchFamily="34" charset="-122"/>
                <a:cs typeface="Crimson Pro Semi Bold" pitchFamily="34" charset="-120"/>
              </a:rPr>
              <a:t>Backend</a:t>
            </a:r>
            <a:endParaRPr lang="en-US" sz="1500" dirty="0"/>
          </a:p>
        </p:txBody>
      </p:sp>
      <p:sp>
        <p:nvSpPr>
          <p:cNvPr id="8" name="Text 6">
            <a:extLst>
              <a:ext uri="{FF2B5EF4-FFF2-40B4-BE49-F238E27FC236}">
                <a16:creationId xmlns:a16="http://schemas.microsoft.com/office/drawing/2014/main" id="{B8583769-5DF2-F3A8-773F-98AA619C34D3}"/>
              </a:ext>
            </a:extLst>
          </p:cNvPr>
          <p:cNvSpPr/>
          <p:nvPr/>
        </p:nvSpPr>
        <p:spPr>
          <a:xfrm>
            <a:off x="6712644" y="3466629"/>
            <a:ext cx="4911428" cy="525034"/>
          </a:xfrm>
          <a:prstGeom prst="rect">
            <a:avLst/>
          </a:prstGeom>
          <a:noFill/>
          <a:ln/>
        </p:spPr>
        <p:txBody>
          <a:bodyPr wrap="square" lIns="0" tIns="0" rIns="0" bIns="0" rtlCol="0" anchor="t"/>
          <a:lstStyle/>
          <a:p>
            <a:pPr>
              <a:lnSpc>
                <a:spcPts val="1583"/>
              </a:lnSpc>
            </a:pPr>
            <a:r>
              <a:rPr lang="en-US" sz="1333" b="1" dirty="0">
                <a:solidFill>
                  <a:srgbClr val="000000"/>
                </a:solidFill>
                <a:latin typeface="Heebo" pitchFamily="34" charset="0"/>
                <a:ea typeface="Heebo" pitchFamily="34" charset="-122"/>
                <a:cs typeface="Heebo" pitchFamily="34" charset="-120"/>
              </a:rPr>
              <a:t>Firebase / Node.js:</a:t>
            </a:r>
            <a:r>
              <a:rPr lang="en-US" sz="1333" dirty="0">
                <a:solidFill>
                  <a:srgbClr val="000000"/>
                </a:solidFill>
                <a:latin typeface="Heebo" pitchFamily="34" charset="0"/>
                <a:ea typeface="Heebo" pitchFamily="34" charset="-122"/>
                <a:cs typeface="Heebo" pitchFamily="34" charset="-120"/>
              </a:rPr>
              <a:t> Firebase offers a comprehensive suite of backend services, while Node.js provides a powerful runtime for custom server-side logic.</a:t>
            </a:r>
            <a:endParaRPr lang="en-US" sz="1333" dirty="0"/>
          </a:p>
        </p:txBody>
      </p:sp>
      <p:sp>
        <p:nvSpPr>
          <p:cNvPr id="9" name="Text 7">
            <a:extLst>
              <a:ext uri="{FF2B5EF4-FFF2-40B4-BE49-F238E27FC236}">
                <a16:creationId xmlns:a16="http://schemas.microsoft.com/office/drawing/2014/main" id="{3BAB6588-087A-FA61-DF13-6A734B1CB658}"/>
              </a:ext>
            </a:extLst>
          </p:cNvPr>
          <p:cNvSpPr/>
          <p:nvPr/>
        </p:nvSpPr>
        <p:spPr>
          <a:xfrm>
            <a:off x="6712643" y="4285974"/>
            <a:ext cx="1595537" cy="256270"/>
          </a:xfrm>
          <a:prstGeom prst="rect">
            <a:avLst/>
          </a:prstGeom>
          <a:noFill/>
          <a:ln/>
        </p:spPr>
        <p:txBody>
          <a:bodyPr wrap="none" lIns="0" tIns="0" rIns="0" bIns="0" rtlCol="0" anchor="t"/>
          <a:lstStyle/>
          <a:p>
            <a:pPr>
              <a:lnSpc>
                <a:spcPts val="1542"/>
              </a:lnSpc>
            </a:pPr>
            <a:r>
              <a:rPr lang="en-US" sz="2000" dirty="0">
                <a:solidFill>
                  <a:srgbClr val="000000"/>
                </a:solidFill>
                <a:latin typeface="Crimson Pro Semi Bold" pitchFamily="34" charset="0"/>
                <a:ea typeface="Crimson Pro Semi Bold" pitchFamily="34" charset="-122"/>
                <a:cs typeface="Crimson Pro Semi Bold" pitchFamily="34" charset="-120"/>
              </a:rPr>
              <a:t>Database</a:t>
            </a:r>
            <a:endParaRPr lang="en-US" sz="2000" dirty="0"/>
          </a:p>
        </p:txBody>
      </p:sp>
      <p:sp>
        <p:nvSpPr>
          <p:cNvPr id="10" name="Text 8">
            <a:extLst>
              <a:ext uri="{FF2B5EF4-FFF2-40B4-BE49-F238E27FC236}">
                <a16:creationId xmlns:a16="http://schemas.microsoft.com/office/drawing/2014/main" id="{888E6F3A-40E7-6C42-12EB-DB27A081A213}"/>
              </a:ext>
            </a:extLst>
          </p:cNvPr>
          <p:cNvSpPr/>
          <p:nvPr/>
        </p:nvSpPr>
        <p:spPr>
          <a:xfrm>
            <a:off x="6712644" y="4542244"/>
            <a:ext cx="4911428" cy="601599"/>
          </a:xfrm>
          <a:prstGeom prst="rect">
            <a:avLst/>
          </a:prstGeom>
          <a:noFill/>
          <a:ln/>
        </p:spPr>
        <p:txBody>
          <a:bodyPr wrap="square" lIns="0" tIns="0" rIns="0" bIns="0" rtlCol="0" anchor="t"/>
          <a:lstStyle/>
          <a:p>
            <a:pPr>
              <a:lnSpc>
                <a:spcPts val="1583"/>
              </a:lnSpc>
            </a:pPr>
            <a:r>
              <a:rPr lang="en-US" sz="1333" b="1" dirty="0">
                <a:solidFill>
                  <a:srgbClr val="000000"/>
                </a:solidFill>
                <a:latin typeface="Heebo" pitchFamily="34" charset="0"/>
                <a:ea typeface="Heebo" pitchFamily="34" charset="-122"/>
                <a:cs typeface="Heebo" pitchFamily="34" charset="-120"/>
              </a:rPr>
              <a:t>Firebase Realtime DB / Firestore / MySQL:</a:t>
            </a:r>
            <a:r>
              <a:rPr lang="en-US" sz="1333" dirty="0">
                <a:solidFill>
                  <a:srgbClr val="000000"/>
                </a:solidFill>
                <a:latin typeface="Heebo" pitchFamily="34" charset="0"/>
                <a:ea typeface="Heebo" pitchFamily="34" charset="-122"/>
                <a:cs typeface="Heebo" pitchFamily="34" charset="-120"/>
              </a:rPr>
              <a:t> Flexible database options catering to real-time updates and structured data storage.</a:t>
            </a:r>
            <a:endParaRPr lang="en-US" sz="1333" dirty="0"/>
          </a:p>
        </p:txBody>
      </p:sp>
      <p:sp>
        <p:nvSpPr>
          <p:cNvPr id="11" name="Text 9">
            <a:extLst>
              <a:ext uri="{FF2B5EF4-FFF2-40B4-BE49-F238E27FC236}">
                <a16:creationId xmlns:a16="http://schemas.microsoft.com/office/drawing/2014/main" id="{DF1193E2-9885-7BB2-06F7-2C5FC8CBE3C5}"/>
              </a:ext>
            </a:extLst>
          </p:cNvPr>
          <p:cNvSpPr/>
          <p:nvPr/>
        </p:nvSpPr>
        <p:spPr>
          <a:xfrm>
            <a:off x="6712642" y="5396734"/>
            <a:ext cx="1595537" cy="238699"/>
          </a:xfrm>
          <a:prstGeom prst="rect">
            <a:avLst/>
          </a:prstGeom>
          <a:noFill/>
          <a:ln/>
        </p:spPr>
        <p:txBody>
          <a:bodyPr wrap="none" lIns="0" tIns="0" rIns="0" bIns="0" rtlCol="0" anchor="t"/>
          <a:lstStyle/>
          <a:p>
            <a:pPr>
              <a:lnSpc>
                <a:spcPts val="1542"/>
              </a:lnSpc>
            </a:pPr>
            <a:r>
              <a:rPr lang="en-US" sz="2000" dirty="0">
                <a:solidFill>
                  <a:srgbClr val="000000"/>
                </a:solidFill>
                <a:latin typeface="Crimson Pro Semi Bold" pitchFamily="34" charset="0"/>
                <a:ea typeface="Crimson Pro Semi Bold" pitchFamily="34" charset="-122"/>
                <a:cs typeface="Crimson Pro Semi Bold" pitchFamily="34" charset="-120"/>
              </a:rPr>
              <a:t>Excel Export</a:t>
            </a:r>
            <a:endParaRPr lang="en-US" sz="2000" dirty="0"/>
          </a:p>
        </p:txBody>
      </p:sp>
      <p:sp>
        <p:nvSpPr>
          <p:cNvPr id="12" name="Text 10">
            <a:extLst>
              <a:ext uri="{FF2B5EF4-FFF2-40B4-BE49-F238E27FC236}">
                <a16:creationId xmlns:a16="http://schemas.microsoft.com/office/drawing/2014/main" id="{A18898F7-B7BD-4F64-D735-99F99249E3D0}"/>
              </a:ext>
            </a:extLst>
          </p:cNvPr>
          <p:cNvSpPr/>
          <p:nvPr/>
        </p:nvSpPr>
        <p:spPr>
          <a:xfrm>
            <a:off x="6712644" y="5635231"/>
            <a:ext cx="4911428" cy="525034"/>
          </a:xfrm>
          <a:prstGeom prst="rect">
            <a:avLst/>
          </a:prstGeom>
          <a:noFill/>
          <a:ln/>
        </p:spPr>
        <p:txBody>
          <a:bodyPr wrap="square" lIns="0" tIns="0" rIns="0" bIns="0" rtlCol="0" anchor="t"/>
          <a:lstStyle/>
          <a:p>
            <a:pPr>
              <a:lnSpc>
                <a:spcPts val="1583"/>
              </a:lnSpc>
            </a:pPr>
            <a:r>
              <a:rPr lang="en-US" sz="1333" b="1" dirty="0" err="1">
                <a:solidFill>
                  <a:srgbClr val="000000"/>
                </a:solidFill>
                <a:latin typeface="Heebo" pitchFamily="34" charset="0"/>
                <a:ea typeface="Heebo" pitchFamily="34" charset="-122"/>
                <a:cs typeface="Heebo" pitchFamily="34" charset="-120"/>
              </a:rPr>
              <a:t>SheetJ</a:t>
            </a:r>
            <a:r>
              <a:rPr lang="en-US" sz="1333" b="1" dirty="0">
                <a:solidFill>
                  <a:srgbClr val="000000"/>
                </a:solidFill>
                <a:latin typeface="Heebo" pitchFamily="34" charset="0"/>
                <a:ea typeface="Heebo" pitchFamily="34" charset="-122"/>
                <a:cs typeface="Heebo" pitchFamily="34" charset="-120"/>
              </a:rPr>
              <a:t> S (J S library) / Google Sheets API:</a:t>
            </a:r>
            <a:r>
              <a:rPr lang="en-US" sz="1333" dirty="0">
                <a:solidFill>
                  <a:srgbClr val="000000"/>
                </a:solidFill>
                <a:latin typeface="Heebo" pitchFamily="34" charset="0"/>
                <a:ea typeface="Heebo" pitchFamily="34" charset="-122"/>
                <a:cs typeface="Heebo" pitchFamily="34" charset="-120"/>
              </a:rPr>
              <a:t> Tools for seamless data export to Excel, critical for reporting functionalities.</a:t>
            </a:r>
            <a:endParaRPr lang="en-US" sz="1333" dirty="0"/>
          </a:p>
        </p:txBody>
      </p:sp>
    </p:spTree>
    <p:extLst>
      <p:ext uri="{BB962C8B-B14F-4D97-AF65-F5344CB8AC3E}">
        <p14:creationId xmlns:p14="http://schemas.microsoft.com/office/powerpoint/2010/main" val="329134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711-7D22-21CF-DE22-95A7EBE7F3AD}"/>
              </a:ext>
            </a:extLst>
          </p:cNvPr>
          <p:cNvSpPr>
            <a:spLocks noGrp="1"/>
          </p:cNvSpPr>
          <p:nvPr>
            <p:ph type="title"/>
          </p:nvPr>
        </p:nvSpPr>
        <p:spPr>
          <a:xfrm>
            <a:off x="2228088" y="552894"/>
            <a:ext cx="7735824" cy="5752211"/>
          </a:xfrm>
        </p:spPr>
        <p:txBody>
          <a:bodyPr>
            <a:normAutofit/>
          </a:bodyPr>
          <a:lstStyle/>
          <a:p>
            <a:pPr algn="ctr"/>
            <a:r>
              <a:rPr lang="en-US" sz="5400" b="1" dirty="0">
                <a:latin typeface="Crimson Pro Semi Bold" panose="020B0604020202020204" charset="0"/>
                <a:ea typeface="Segoe UI Black" panose="020B0A02040204020203" pitchFamily="34" charset="0"/>
              </a:rPr>
              <a:t>Thank You</a:t>
            </a:r>
          </a:p>
        </p:txBody>
      </p:sp>
    </p:spTree>
    <p:extLst>
      <p:ext uri="{BB962C8B-B14F-4D97-AF65-F5344CB8AC3E}">
        <p14:creationId xmlns:p14="http://schemas.microsoft.com/office/powerpoint/2010/main" val="407488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480</Words>
  <Application>Microsoft Office PowerPoint</Application>
  <PresentationFormat>Widescreen</PresentationFormat>
  <Paragraphs>38</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Crimson Pro Semi Bold</vt:lpstr>
      <vt:lpstr>Heebo</vt:lpstr>
      <vt:lpstr>Office Theme</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 Dhanwate</dc:creator>
  <cp:lastModifiedBy>Vaishnav Dhanwate</cp:lastModifiedBy>
  <cp:revision>2</cp:revision>
  <dcterms:created xsi:type="dcterms:W3CDTF">2025-08-07T05:38:45Z</dcterms:created>
  <dcterms:modified xsi:type="dcterms:W3CDTF">2025-08-07T11:39:46Z</dcterms:modified>
</cp:coreProperties>
</file>